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6" r:id="rId2"/>
    <p:sldId id="264" r:id="rId3"/>
    <p:sldId id="262" r:id="rId4"/>
    <p:sldId id="277" r:id="rId5"/>
    <p:sldId id="257" r:id="rId6"/>
    <p:sldId id="266" r:id="rId7"/>
    <p:sldId id="267" r:id="rId8"/>
    <p:sldId id="261" r:id="rId9"/>
    <p:sldId id="274" r:id="rId10"/>
    <p:sldId id="275" r:id="rId11"/>
    <p:sldId id="268" r:id="rId12"/>
    <p:sldId id="27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EE669-B9EE-45A6-A690-FEF8C9797271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5FEF6-6475-4B40-9C64-C48953F29C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641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45D519F-60F7-4246-A1FA-F8990CC08EDB}" type="slidenum">
              <a:rPr lang="ru-RU" altLang="ru-RU" smtClean="0"/>
              <a:pPr/>
              <a:t>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45D519F-60F7-4246-A1FA-F8990CC08EDB}" type="slidenum">
              <a:rPr lang="ru-RU" altLang="ru-RU" smtClean="0"/>
              <a:pPr/>
              <a:t>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F15590-68E7-4957-95CE-260AB06B72FB}" type="slidenum">
              <a:rPr lang="ru-RU" altLang="ru-RU" smtClean="0"/>
              <a:pPr/>
              <a:t>8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F15590-68E7-4957-95CE-260AB06B72FB}" type="slidenum">
              <a:rPr lang="ru-RU" altLang="ru-RU" smtClean="0"/>
              <a:pPr/>
              <a:t>9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F15590-68E7-4957-95CE-260AB06B72FB}" type="slidenum">
              <a:rPr lang="ru-RU" altLang="ru-RU" smtClean="0"/>
              <a:pPr/>
              <a:t>10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6A63754-B7A8-4F59-BEA8-391911E16243}" type="slidenum">
              <a:rPr lang="ru-RU" altLang="ru-RU" smtClean="0">
                <a:cs typeface="Arial" pitchFamily="34" charset="0"/>
              </a:rPr>
              <a:pPr/>
              <a:t>11</a:t>
            </a:fld>
            <a:endParaRPr lang="ru-RU" altLang="ru-RU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AA2F1FC-3ED4-4437-92EC-AB0780C23883}" type="slidenum">
              <a:rPr lang="ru-RU" altLang="ru-RU"/>
              <a:pPr/>
              <a:t>12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428736"/>
            <a:ext cx="8001056" cy="2143140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latin typeface="Roboto Medium" pitchFamily="2" charset="0"/>
                <a:ea typeface="Roboto Medium" pitchFamily="2" charset="0"/>
                <a:cs typeface="Arial" pitchFamily="34" charset="0"/>
              </a:rPr>
              <a:t/>
            </a:r>
            <a:br>
              <a:rPr lang="ru-RU" sz="2800" dirty="0" smtClean="0">
                <a:latin typeface="Roboto Medium" pitchFamily="2" charset="0"/>
                <a:ea typeface="Roboto Medium" pitchFamily="2" charset="0"/>
                <a:cs typeface="Arial" pitchFamily="34" charset="0"/>
              </a:rPr>
            </a:br>
            <a:r>
              <a:rPr lang="ru-RU" sz="2800" b="1" dirty="0" smtClean="0">
                <a:latin typeface="Roboto Medium" pitchFamily="2" charset="0"/>
                <a:ea typeface="Roboto Medium" pitchFamily="2" charset="0"/>
                <a:cs typeface="Arial" pitchFamily="34" charset="0"/>
              </a:rPr>
              <a:t>Разработка и исследование автоматизированной системы управления микроклиматом для животноводческих помещений</a:t>
            </a:r>
            <a:endParaRPr lang="ru-RU" sz="2800" b="1" dirty="0"/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428596" y="5357826"/>
            <a:ext cx="57277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500" b="1" dirty="0" smtClean="0">
                <a:latin typeface="Roboto Medium" pitchFamily="2" charset="0"/>
              </a:rPr>
              <a:t>Аспирант Белгородского ГАУ</a:t>
            </a:r>
          </a:p>
          <a:p>
            <a:pPr eaLnBrk="1" hangingPunct="1"/>
            <a:r>
              <a:rPr lang="ru-RU" sz="2500" b="1" dirty="0" smtClean="0">
                <a:latin typeface="Roboto Medium" pitchFamily="2" charset="0"/>
              </a:rPr>
              <a:t>Латышев Артем Александрович</a:t>
            </a:r>
            <a:endParaRPr lang="ru-RU" sz="2500" b="1" dirty="0">
              <a:latin typeface="Roboto Medium" pitchFamily="2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500166" y="5105400"/>
            <a:ext cx="6400800" cy="17526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ru-RU" sz="2000" dirty="0" smtClean="0">
                <a:solidFill>
                  <a:schemeClr val="tx1"/>
                </a:solidFill>
              </a:rPr>
              <a:t>п.  Майский, 201</a:t>
            </a:r>
            <a:r>
              <a:rPr lang="en-US" sz="2000" dirty="0" smtClean="0">
                <a:solidFill>
                  <a:schemeClr val="tx1"/>
                </a:solidFill>
              </a:rPr>
              <a:t>9</a:t>
            </a:r>
            <a:r>
              <a:rPr lang="ru-RU" sz="2000" dirty="0" smtClean="0">
                <a:solidFill>
                  <a:schemeClr val="tx1"/>
                </a:solidFill>
              </a:rPr>
              <a:t> год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9" name="Picture 3" descr="C:\Users\Владимир\Desktop\КОНФЕРЕНЦИЯ 2015\Энергосбережение в АПК\bsau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142875"/>
            <a:ext cx="12144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3"/>
          <p:cNvSpPr>
            <a:spLocks noGrp="1"/>
          </p:cNvSpPr>
          <p:nvPr>
            <p:ph type="title"/>
          </p:nvPr>
        </p:nvSpPr>
        <p:spPr bwMode="auto">
          <a:xfrm>
            <a:off x="1643042" y="214290"/>
            <a:ext cx="5940425" cy="6572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/>
            <a:r>
              <a:rPr lang="ru-RU" sz="2200" b="1" cap="none" dirty="0">
                <a:solidFill>
                  <a:schemeClr val="tx1"/>
                </a:solidFill>
                <a:latin typeface="Roboto Medium" pitchFamily="2" charset="0"/>
                <a:ea typeface="Roboto Medium" pitchFamily="2" charset="0"/>
                <a:cs typeface="Roboto Medium" pitchFamily="2" charset="0"/>
              </a:rPr>
              <a:t>ОПИСАНИЕ ПЛАНИРУЕМОЙ СИТУАЦИИ</a:t>
            </a:r>
          </a:p>
        </p:txBody>
      </p:sp>
      <p:sp>
        <p:nvSpPr>
          <p:cNvPr id="16387" name="Объект 1"/>
          <p:cNvSpPr>
            <a:spLocks noGrp="1"/>
          </p:cNvSpPr>
          <p:nvPr>
            <p:ph idx="1"/>
          </p:nvPr>
        </p:nvSpPr>
        <p:spPr>
          <a:xfrm>
            <a:off x="304800" y="714356"/>
            <a:ext cx="8686800" cy="6027757"/>
          </a:xfrm>
        </p:spPr>
        <p:txBody>
          <a:bodyPr>
            <a:normAutofit/>
          </a:bodyPr>
          <a:lstStyle/>
          <a:p>
            <a:pPr marL="0" indent="0" algn="ctr" eaLnBrk="1" hangingPunct="1"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r>
              <a:rPr lang="ru-RU" sz="2400" b="1" dirty="0">
                <a:solidFill>
                  <a:srgbClr val="000000"/>
                </a:solidFill>
                <a:ea typeface="Roboto Medium" pitchFamily="2" charset="0"/>
                <a:cs typeface="Arial" charset="0"/>
              </a:rPr>
              <a:t>Алгоритм работы системы вентиляции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endParaRPr lang="ru-RU" sz="2400" b="1" dirty="0">
              <a:solidFill>
                <a:srgbClr val="000000"/>
              </a:solidFill>
              <a:ea typeface="Roboto Medium" pitchFamily="2" charset="0"/>
              <a:cs typeface="Arial" charset="0"/>
            </a:endParaRPr>
          </a:p>
        </p:txBody>
      </p:sp>
      <p:sp>
        <p:nvSpPr>
          <p:cNvPr id="16388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77ACE0D-F5B4-4398-A4A0-11DB9DCCCA4C}" type="slidenum">
              <a:rPr lang="ru-RU" altLang="ru-RU" smtClean="0"/>
              <a:pPr/>
              <a:t>10</a:t>
            </a:fld>
            <a:endParaRPr lang="ru-RU" alt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2857496"/>
            <a:ext cx="2000264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Параметры вентиляции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86248" y="2928934"/>
            <a:ext cx="1571636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Да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286248" y="3500438"/>
            <a:ext cx="157163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Нет</a:t>
            </a:r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2786050" y="3714752"/>
            <a:ext cx="150019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286248" y="1428736"/>
            <a:ext cx="1571636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 Ввод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4929190" y="2071678"/>
            <a:ext cx="28575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358082" y="2571744"/>
            <a:ext cx="1071570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В1-В40</a:t>
            </a:r>
          </a:p>
        </p:txBody>
      </p:sp>
      <p:sp>
        <p:nvSpPr>
          <p:cNvPr id="15" name="Стрелка вправо 14"/>
          <p:cNvSpPr/>
          <p:nvPr/>
        </p:nvSpPr>
        <p:spPr>
          <a:xfrm>
            <a:off x="5857884" y="2928934"/>
            <a:ext cx="1500198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 Да</a:t>
            </a:r>
          </a:p>
        </p:txBody>
      </p:sp>
      <p:sp>
        <p:nvSpPr>
          <p:cNvPr id="16" name="Стрелка вниз 15"/>
          <p:cNvSpPr/>
          <p:nvPr/>
        </p:nvSpPr>
        <p:spPr>
          <a:xfrm>
            <a:off x="4714876" y="4071942"/>
            <a:ext cx="714380" cy="12858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dirty="0" err="1">
                <a:solidFill>
                  <a:schemeClr val="tx1"/>
                </a:solidFill>
              </a:rPr>
              <a:t>НЕт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500562" y="5357826"/>
            <a:ext cx="1143008" cy="1500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В1-В40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0" y="5786454"/>
            <a:ext cx="3571868" cy="10715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Условные обозначения: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В1-В40  - вытяжные вентиляторы</a:t>
            </a:r>
          </a:p>
        </p:txBody>
      </p:sp>
      <p:sp>
        <p:nvSpPr>
          <p:cNvPr id="19" name="Стрелка вправо 18"/>
          <p:cNvSpPr/>
          <p:nvPr/>
        </p:nvSpPr>
        <p:spPr>
          <a:xfrm>
            <a:off x="2786050" y="3214686"/>
            <a:ext cx="150019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Picture 3" descr="C:\Users\Владимир\Desktop\КОНФЕРЕНЦИЯ 2015\Энергосбережение в АПК\bsau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142875"/>
            <a:ext cx="12144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3"/>
          <p:cNvSpPr>
            <a:spLocks noGrp="1"/>
          </p:cNvSpPr>
          <p:nvPr>
            <p:ph type="title"/>
          </p:nvPr>
        </p:nvSpPr>
        <p:spPr bwMode="auto">
          <a:xfrm>
            <a:off x="1785918" y="357166"/>
            <a:ext cx="5940425" cy="6572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/>
            <a:r>
              <a:rPr lang="ru-RU" sz="2200" b="1" cap="none" dirty="0">
                <a:solidFill>
                  <a:schemeClr val="tx1"/>
                </a:solidFill>
                <a:latin typeface="Roboto Medium" pitchFamily="2" charset="0"/>
                <a:ea typeface="Roboto Medium" pitchFamily="2" charset="0"/>
                <a:cs typeface="Roboto Medium" pitchFamily="2" charset="0"/>
              </a:rPr>
              <a:t>ОПИСАНИЕ ПЛАНИРУЕМОЙ СИТУАЦИИ</a:t>
            </a:r>
          </a:p>
        </p:txBody>
      </p:sp>
      <p:sp>
        <p:nvSpPr>
          <p:cNvPr id="17411" name="Объект 1"/>
          <p:cNvSpPr>
            <a:spLocks noGrp="1"/>
          </p:cNvSpPr>
          <p:nvPr>
            <p:ph idx="1"/>
          </p:nvPr>
        </p:nvSpPr>
        <p:spPr>
          <a:xfrm>
            <a:off x="304800" y="1412875"/>
            <a:ext cx="8686800" cy="5111750"/>
          </a:xfrm>
        </p:spPr>
        <p:txBody>
          <a:bodyPr>
            <a:normAutofit/>
          </a:bodyPr>
          <a:lstStyle/>
          <a:p>
            <a:pPr marL="0" indent="0" algn="just">
              <a:spcBef>
                <a:spcPct val="0"/>
              </a:spcBef>
              <a:buNone/>
            </a:pPr>
            <a:r>
              <a:rPr lang="ru-RU" sz="2400" b="1" dirty="0">
                <a:solidFill>
                  <a:srgbClr val="000000"/>
                </a:solidFill>
                <a:ea typeface="Roboto Medium" pitchFamily="2" charset="0"/>
                <a:cs typeface="Arial" pitchFamily="34" charset="0"/>
              </a:rPr>
              <a:t>Объектом интеллектуальной собственности будет: </a:t>
            </a:r>
            <a:r>
              <a:rPr lang="ru-RU" sz="2400" dirty="0">
                <a:cs typeface="Times New Roman" pitchFamily="18" charset="0"/>
              </a:rPr>
              <a:t>система управления микроклиматом для животноводческих помещений в виде и</a:t>
            </a:r>
            <a:r>
              <a:rPr lang="ru-RU" sz="2400" dirty="0">
                <a:ea typeface="Roboto Medium" pitchFamily="2" charset="0"/>
                <a:cs typeface="Times New Roman" pitchFamily="18" charset="0"/>
              </a:rPr>
              <a:t>нформационной системы с алгоритмом действий.</a:t>
            </a:r>
            <a:endParaRPr lang="ru-RU" sz="2400" dirty="0">
              <a:solidFill>
                <a:srgbClr val="000000"/>
              </a:solidFill>
              <a:ea typeface="Roboto Medium" pitchFamily="2" charset="0"/>
              <a:cs typeface="Arial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endParaRPr lang="ru-RU" sz="2400" dirty="0">
              <a:solidFill>
                <a:srgbClr val="000000"/>
              </a:solidFill>
              <a:ea typeface="Roboto Medium" pitchFamily="2" charset="0"/>
              <a:cs typeface="Arial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endParaRPr lang="ru-RU" sz="2400" dirty="0">
              <a:solidFill>
                <a:srgbClr val="000000"/>
              </a:solidFill>
              <a:ea typeface="Roboto Medium" pitchFamily="2" charset="0"/>
              <a:cs typeface="Arial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r>
              <a:rPr lang="ru-RU" sz="2400" b="1" dirty="0">
                <a:solidFill>
                  <a:srgbClr val="000000"/>
                </a:solidFill>
                <a:ea typeface="Roboto Medium" pitchFamily="2" charset="0"/>
                <a:cs typeface="Arial" pitchFamily="34" charset="0"/>
              </a:rPr>
              <a:t>Область применения и конечные потребители. </a:t>
            </a:r>
            <a:r>
              <a:rPr lang="ru-RU" sz="2400" dirty="0">
                <a:solidFill>
                  <a:srgbClr val="000000"/>
                </a:solidFill>
                <a:ea typeface="Roboto Medium" pitchFamily="2" charset="0"/>
                <a:cs typeface="Arial" pitchFamily="34" charset="0"/>
              </a:rPr>
              <a:t>Конечными потребителями данной системы управления микроклиматом будут являться предприятия АПК. </a:t>
            </a:r>
            <a:endParaRPr lang="ru-RU" sz="2400" b="1" dirty="0">
              <a:solidFill>
                <a:srgbClr val="000000"/>
              </a:solidFill>
              <a:ea typeface="Roboto Medium" pitchFamily="2" charset="0"/>
              <a:cs typeface="Arial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endParaRPr lang="ru-RU" sz="2400" dirty="0">
              <a:solidFill>
                <a:srgbClr val="000000"/>
              </a:solidFill>
              <a:ea typeface="Roboto Medium" pitchFamily="2" charset="0"/>
              <a:cs typeface="Arial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r>
              <a:rPr lang="ru-RU" sz="2400" b="1" dirty="0">
                <a:solidFill>
                  <a:srgbClr val="000000"/>
                </a:solidFill>
                <a:ea typeface="Roboto Medium" pitchFamily="2" charset="0"/>
                <a:cs typeface="Arial" pitchFamily="34" charset="0"/>
              </a:rPr>
              <a:t>Анализ рынка Белгородской области, России, мира. </a:t>
            </a:r>
            <a:r>
              <a:rPr lang="ru-RU" sz="2400" dirty="0">
                <a:solidFill>
                  <a:srgbClr val="000000"/>
                </a:solidFill>
                <a:ea typeface="Roboto Medium" pitchFamily="2" charset="0"/>
                <a:cs typeface="Arial" pitchFamily="34" charset="0"/>
              </a:rPr>
              <a:t>В настоящее время на рынках малая конкурентоспособность устройств и комплексов по борьбе с мертвыми застойными зонами. </a:t>
            </a:r>
            <a:endParaRPr lang="ru-RU" sz="2400" b="1" dirty="0">
              <a:solidFill>
                <a:srgbClr val="000000"/>
              </a:solidFill>
              <a:ea typeface="Roboto Medium" pitchFamily="2" charset="0"/>
              <a:cs typeface="Arial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endParaRPr lang="ru-RU" sz="2400" dirty="0">
              <a:solidFill>
                <a:srgbClr val="000000"/>
              </a:solidFill>
              <a:ea typeface="Roboto Medium" pitchFamily="2" charset="0"/>
              <a:cs typeface="Arial" pitchFamily="34" charset="0"/>
            </a:endParaRPr>
          </a:p>
        </p:txBody>
      </p:sp>
      <p:sp>
        <p:nvSpPr>
          <p:cNvPr id="17412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088E90E-868C-4B5A-B8B4-C3EFD247B139}" type="slidenum">
              <a:rPr lang="ru-RU" altLang="ru-RU" smtClean="0">
                <a:cs typeface="Arial" pitchFamily="34" charset="0"/>
              </a:rPr>
              <a:pPr/>
              <a:t>11</a:t>
            </a:fld>
            <a:endParaRPr lang="ru-RU" altLang="ru-RU"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0034" y="3143248"/>
            <a:ext cx="8458200" cy="1311275"/>
          </a:xfrm>
        </p:spPr>
        <p:txBody>
          <a:bodyPr anchor="t">
            <a:noAutofit/>
          </a:bodyPr>
          <a:lstStyle/>
          <a:p>
            <a:pPr marL="137160" algn="ctr">
              <a:defRPr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проекта: Латышев Артем Александрович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algn="ctr">
              <a:defRPr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8951-140-60-53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algn="ctr">
              <a:defRPr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tema1995l@mail.ru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algn="ctr">
              <a:defRPr/>
            </a:pPr>
            <a:endParaRPr lang="ru-RU" dirty="0"/>
          </a:p>
        </p:txBody>
      </p:sp>
      <p:sp>
        <p:nvSpPr>
          <p:cNvPr id="4" name="Заголовок 3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58" y="2786058"/>
            <a:ext cx="8639175" cy="4445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Контактные данные:</a:t>
            </a:r>
          </a:p>
        </p:txBody>
      </p:sp>
      <p:sp>
        <p:nvSpPr>
          <p:cNvPr id="21508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6D4B1B-3E1C-4007-9FDF-20A047AD6DFA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8" name="Заголовок 3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1857356" y="2071678"/>
            <a:ext cx="5857916" cy="714362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altLang="ru-RU" sz="2800" b="1" dirty="0">
                <a:solidFill>
                  <a:srgbClr val="00B050"/>
                </a:solidFill>
                <a:latin typeface="Times New Roman" pitchFamily="18" charset="0"/>
                <a:ea typeface="Roboto Medium" pitchFamily="2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285728"/>
            <a:ext cx="6049962" cy="5413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200" b="1" dirty="0">
                <a:latin typeface="Roboto Medium" pitchFamily="2" charset="0"/>
                <a:ea typeface="Roboto Medium" pitchFamily="2" charset="0"/>
                <a:cs typeface="Arial" pitchFamily="34" charset="0"/>
              </a:rPr>
              <a:t>ОПИСАНИЕ ТЕКУЩЕЙ СИТУАЦИИ, ЦЕЛЕЙ</a:t>
            </a:r>
            <a:endParaRPr lang="ru-RU" sz="2200" b="1" dirty="0">
              <a:solidFill>
                <a:schemeClr val="tx1"/>
              </a:solidFill>
              <a:latin typeface="Roboto Medium" pitchFamily="2" charset="0"/>
              <a:ea typeface="Roboto Medium" pitchFamily="2" charset="0"/>
              <a:cs typeface="Arial" pitchFamily="34" charset="0"/>
            </a:endParaRPr>
          </a:p>
        </p:txBody>
      </p:sp>
      <p:sp>
        <p:nvSpPr>
          <p:cNvPr id="14341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B2DFDF-1696-4AD0-BDD5-A299B2D5C110}" type="slidenum">
              <a:rPr lang="ru-RU" altLang="ru-RU" smtClean="0"/>
              <a:pPr/>
              <a:t>2</a:t>
            </a:fld>
            <a:endParaRPr lang="ru-RU" altLang="ru-RU"/>
          </a:p>
        </p:txBody>
      </p:sp>
      <p:pic>
        <p:nvPicPr>
          <p:cNvPr id="29698" name="Picture 2" descr="https://sma-market.com.ua/image/catalog/data/0000039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7916" y="4070334"/>
            <a:ext cx="2286016" cy="2286016"/>
          </a:xfrm>
          <a:prstGeom prst="rect">
            <a:avLst/>
          </a:prstGeom>
          <a:noFill/>
        </p:spPr>
      </p:pic>
      <p:pic>
        <p:nvPicPr>
          <p:cNvPr id="29700" name="Picture 4" descr="https://www.mosng.ru/upload/tmp/jpg/Article/27.02.2017/pribori_izmereniya_vlagnosty.jpg"/>
          <p:cNvPicPr>
            <a:picLocks noChangeAspect="1" noChangeArrowheads="1"/>
          </p:cNvPicPr>
          <p:nvPr/>
        </p:nvPicPr>
        <p:blipFill rotWithShape="1">
          <a:blip r:embed="rId6" cstate="print"/>
          <a:srcRect l="5073" t="4222" r="79679" b="9606"/>
          <a:stretch/>
        </p:blipFill>
        <p:spPr bwMode="auto">
          <a:xfrm>
            <a:off x="2682093" y="4464793"/>
            <a:ext cx="973087" cy="2056730"/>
          </a:xfrm>
          <a:prstGeom prst="rect">
            <a:avLst/>
          </a:prstGeom>
          <a:noFill/>
        </p:spPr>
      </p:pic>
      <p:pic>
        <p:nvPicPr>
          <p:cNvPr id="1026" name="Picture 2" descr="ÐÐ°ÑÑÐ¸Ð½ÐºÐ¸ Ð¿Ð¾ Ð·Ð°Ð¿ÑÐ¾ÑÑ Ð¿ÑÐ¸ÑÐ½Ð¸Ðº">
            <a:extLst>
              <a:ext uri="{FF2B5EF4-FFF2-40B4-BE49-F238E27FC236}">
                <a16:creationId xmlns:a16="http://schemas.microsoft.com/office/drawing/2014/main" xmlns="" id="{B9B6E546-758A-4802-8A2A-1105FE9DDC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57305" y="1194507"/>
            <a:ext cx="4753242" cy="31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s://www.mosng.ru/upload/tmp/jpg/Article/27.02.2017/pribori_izmereniya_vlagnosty.jpg">
            <a:extLst>
              <a:ext uri="{FF2B5EF4-FFF2-40B4-BE49-F238E27FC236}">
                <a16:creationId xmlns:a16="http://schemas.microsoft.com/office/drawing/2014/main" xmlns="" id="{E3A1AD46-139E-4C5B-B0BA-14F8A9BD82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/>
          <a:srcRect l="20102" t="6169" r="63077" b="9356"/>
          <a:stretch/>
        </p:blipFill>
        <p:spPr bwMode="auto">
          <a:xfrm>
            <a:off x="5005290" y="4505299"/>
            <a:ext cx="1073508" cy="2016224"/>
          </a:xfrm>
          <a:prstGeom prst="rect">
            <a:avLst/>
          </a:prstGeom>
          <a:noFill/>
        </p:spPr>
      </p:pic>
      <p:pic>
        <p:nvPicPr>
          <p:cNvPr id="10" name="Picture 4" descr="https://www.mosng.ru/upload/tmp/jpg/Article/27.02.2017/pribori_izmereniya_vlagnosty.jpg">
            <a:extLst>
              <a:ext uri="{FF2B5EF4-FFF2-40B4-BE49-F238E27FC236}">
                <a16:creationId xmlns:a16="http://schemas.microsoft.com/office/drawing/2014/main" xmlns="" id="{0B91BE27-D06A-455B-B2D8-45708D75E4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/>
          <a:srcRect l="36984" t="8763" r="46887" b="6761"/>
          <a:stretch/>
        </p:blipFill>
        <p:spPr bwMode="auto">
          <a:xfrm>
            <a:off x="7608342" y="4205229"/>
            <a:ext cx="1029304" cy="2016225"/>
          </a:xfrm>
          <a:prstGeom prst="rect">
            <a:avLst/>
          </a:prstGeom>
          <a:noFill/>
        </p:spPr>
      </p:pic>
      <p:pic>
        <p:nvPicPr>
          <p:cNvPr id="11" name="Picture 4" descr="https://www.mosng.ru/upload/tmp/jpg/Article/27.02.2017/pribori_izmereniya_vlagnosty.jpg">
            <a:extLst>
              <a:ext uri="{FF2B5EF4-FFF2-40B4-BE49-F238E27FC236}">
                <a16:creationId xmlns:a16="http://schemas.microsoft.com/office/drawing/2014/main" xmlns="" id="{04EAF0D4-90DF-459B-9610-5F30549BF0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/>
          <a:srcRect l="57611" r="21398"/>
          <a:stretch/>
        </p:blipFill>
        <p:spPr bwMode="auto">
          <a:xfrm>
            <a:off x="381994" y="1460392"/>
            <a:ext cx="1339552" cy="2386767"/>
          </a:xfrm>
          <a:prstGeom prst="rect">
            <a:avLst/>
          </a:prstGeom>
          <a:noFill/>
        </p:spPr>
      </p:pic>
      <p:pic>
        <p:nvPicPr>
          <p:cNvPr id="12" name="Picture 4" descr="https://www.mosng.ru/upload/tmp/jpg/Article/27.02.2017/pribori_izmereniya_vlagnosty.jpg">
            <a:extLst>
              <a:ext uri="{FF2B5EF4-FFF2-40B4-BE49-F238E27FC236}">
                <a16:creationId xmlns:a16="http://schemas.microsoft.com/office/drawing/2014/main" xmlns="" id="{5520F576-B85B-4A5B-A56D-DC7AB9803A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/>
          <a:srcRect l="78470"/>
          <a:stretch/>
        </p:blipFill>
        <p:spPr bwMode="auto">
          <a:xfrm>
            <a:off x="7468826" y="1215963"/>
            <a:ext cx="1373990" cy="2386767"/>
          </a:xfrm>
          <a:prstGeom prst="rect">
            <a:avLst/>
          </a:prstGeom>
          <a:noFill/>
        </p:spPr>
      </p:pic>
      <p:pic>
        <p:nvPicPr>
          <p:cNvPr id="13" name="Picture 3" descr="C:\Users\Владимир\Desktop\КОНФЕРЕНЦИЯ 2015\Энергосбережение в АПК\bsau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2875" y="142875"/>
            <a:ext cx="12144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85728"/>
            <a:ext cx="6049962" cy="5413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latin typeface="Roboto Medium" pitchFamily="2" charset="0"/>
                <a:ea typeface="Roboto Medium" pitchFamily="2" charset="0"/>
                <a:cs typeface="Arial" pitchFamily="34" charset="0"/>
              </a:rPr>
              <a:t>ОПИСАНИЕ ТЕКУЩЕЙ СИТУАЦИИ, ЦЕЛЕЙ</a:t>
            </a:r>
            <a:endParaRPr lang="ru-RU" sz="2200" b="1" dirty="0">
              <a:solidFill>
                <a:schemeClr val="tx1"/>
              </a:solidFill>
              <a:latin typeface="Roboto Medium" pitchFamily="2" charset="0"/>
              <a:ea typeface="Roboto Medium" pitchFamily="2" charset="0"/>
              <a:cs typeface="Arial" pitchFamily="34" charset="0"/>
            </a:endParaRP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285720" y="1000108"/>
            <a:ext cx="8569325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3200" dirty="0"/>
              <a:t>    </a:t>
            </a:r>
            <a:r>
              <a:rPr lang="ru-RU" sz="2400" dirty="0"/>
              <a:t>Автоматизация технологических процессов является одним из решающих факторов повышения производительности и улучшения условий труда. Все существующие и строящиеся промышленные объекты в той или иной степени оснащаются средствами автоматизации. Обеспечение микроклимата также не возможно без автоматизации управления системой вентиляции.</a:t>
            </a:r>
          </a:p>
          <a:p>
            <a:pPr algn="ctr" eaLnBrk="1" hangingPunct="1"/>
            <a:endParaRPr lang="ru-RU" sz="3000" dirty="0">
              <a:solidFill>
                <a:srgbClr val="FF0000"/>
              </a:solidFill>
              <a:latin typeface="Roboto Medium" pitchFamily="2" charset="0"/>
            </a:endParaRPr>
          </a:p>
          <a:p>
            <a:pPr algn="ctr" eaLnBrk="1" hangingPunct="1"/>
            <a:endParaRPr lang="ru-RU" sz="3000" dirty="0">
              <a:latin typeface="Roboto Medium" pitchFamily="2" charset="0"/>
            </a:endParaRPr>
          </a:p>
        </p:txBody>
      </p:sp>
      <p:sp>
        <p:nvSpPr>
          <p:cNvPr id="14341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B2DFDF-1696-4AD0-BDD5-A299B2D5C110}" type="slidenum">
              <a:rPr lang="ru-RU" altLang="ru-RU" smtClean="0"/>
              <a:pPr/>
              <a:t>3</a:t>
            </a:fld>
            <a:endParaRPr lang="ru-RU" altLang="ru-RU"/>
          </a:p>
        </p:txBody>
      </p:sp>
      <p:pic>
        <p:nvPicPr>
          <p:cNvPr id="25604" name="Picture 4" descr="http://musson-ltd.ru/images/Foto2018/Avtoma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14752"/>
            <a:ext cx="9144000" cy="3143248"/>
          </a:xfrm>
          <a:prstGeom prst="rect">
            <a:avLst/>
          </a:prstGeom>
          <a:noFill/>
        </p:spPr>
      </p:pic>
      <p:pic>
        <p:nvPicPr>
          <p:cNvPr id="7" name="Picture 3" descr="C:\Users\Владимир\Desktop\КОНФЕРЕНЦИЯ 2015\Энергосбережение в АПК\bsau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5" y="142875"/>
            <a:ext cx="1214438" cy="107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sz="2400" b="1" dirty="0" smtClean="0"/>
              <a:t>          Цель: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разработка автоматизированной системы управления микроклиматом, обеспечивающей требуемые параметры микроклимата в животноводческом помещении.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Задачи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Провести анализ способов и технических средств для обеспечения параметров микроклимата в животноводческих помещениях.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Провести теоретические исследования и разработать математические модели для процессов обеспечения микроклимата в животноводческих помещениях.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Разработать автоматизированную систему управления микроклиматом, обеспечивающую требуемые параметры микроклимата в животноводческом помещении.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Разработать методику и провести экспериментальные исследования для выявления взаимосвязи между основными параметрами системы микроклимата и эффективностью работы системы управления микроклиматом для животноводческих помещений.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Разработать методику расчета параметров системы управления микроклиматом для животноводческих помещений.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Провести производственную проверку и расчет технико-экономической эффективности разработки.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b="1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000232" y="285728"/>
            <a:ext cx="6049962" cy="5413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200" b="1" dirty="0" smtClean="0">
                <a:solidFill>
                  <a:schemeClr val="tx1"/>
                </a:solidFill>
                <a:latin typeface="Roboto Medium" pitchFamily="2" charset="0"/>
                <a:ea typeface="Roboto Medium" pitchFamily="2" charset="0"/>
                <a:cs typeface="Arial" pitchFamily="34" charset="0"/>
              </a:rPr>
              <a:t>ОПИСАНИЕ ТЕКУЩЕЙ СИТУАЦИИ, ЦЕЛЕЙ</a:t>
            </a:r>
            <a:endParaRPr lang="ru-RU" sz="2200" b="1" dirty="0">
              <a:solidFill>
                <a:schemeClr val="tx1"/>
              </a:solidFill>
              <a:latin typeface="Roboto Medium" pitchFamily="2" charset="0"/>
              <a:ea typeface="Roboto Medium" pitchFamily="2" charset="0"/>
              <a:cs typeface="Arial" pitchFamily="34" charset="0"/>
            </a:endParaRPr>
          </a:p>
        </p:txBody>
      </p:sp>
      <p:pic>
        <p:nvPicPr>
          <p:cNvPr id="6" name="Picture 3" descr="C:\Users\Владимир\Desktop\КОНФЕРЕНЦИЯ 2015\Энергосбережение в АПК\bsau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142875"/>
            <a:ext cx="1142977" cy="1154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5"/>
            <a:ext cx="8229600" cy="2646055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  <a:defRPr/>
            </a:pPr>
            <a:endParaRPr lang="ru-RU" sz="2400" dirty="0">
              <a:solidFill>
                <a:prstClr val="black"/>
              </a:solidFill>
              <a:ea typeface="Roboto Medium" pitchFamily="2" charset="0"/>
              <a:cs typeface="Arial" charset="0"/>
            </a:endParaRPr>
          </a:p>
          <a:p>
            <a:pPr>
              <a:spcBef>
                <a:spcPct val="0"/>
              </a:spcBef>
              <a:defRPr/>
            </a:pPr>
            <a:r>
              <a:rPr lang="ru-RU" sz="2400" b="1" dirty="0">
                <a:solidFill>
                  <a:prstClr val="black"/>
                </a:solidFill>
                <a:ea typeface="Roboto Medium" pitchFamily="2" charset="0"/>
                <a:cs typeface="Arial" charset="0"/>
              </a:rPr>
              <a:t>Актуальность проекта.  </a:t>
            </a:r>
            <a:r>
              <a:rPr lang="ru-RU" sz="2400" dirty="0">
                <a:solidFill>
                  <a:prstClr val="black"/>
                </a:solidFill>
                <a:ea typeface="Roboto Medium" pitchFamily="2" charset="0"/>
                <a:cs typeface="Arial" charset="0"/>
              </a:rPr>
              <a:t>Р</a:t>
            </a:r>
            <a:r>
              <a:rPr lang="ru-RU" sz="2400" dirty="0">
                <a:cs typeface="Times New Roman" pitchFamily="18" charset="0"/>
              </a:rPr>
              <a:t>азработка технических средств, обеспечивающих требуемые параметры микроклимата, в животноводческом помещении является актуальной и важной  научной задачей.</a:t>
            </a:r>
          </a:p>
          <a:p>
            <a:pPr algn="just">
              <a:buNone/>
            </a:pP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857356" y="285728"/>
            <a:ext cx="6049962" cy="5413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200" b="1" dirty="0">
                <a:solidFill>
                  <a:schemeClr val="tx1"/>
                </a:solidFill>
                <a:latin typeface="Roboto Medium" pitchFamily="2" charset="0"/>
                <a:ea typeface="Roboto Medium" pitchFamily="2" charset="0"/>
                <a:cs typeface="Arial" pitchFamily="34" charset="0"/>
              </a:rPr>
              <a:t>ОПИСАНИЕ ТЕКУЩЕЙ СИТУАЦИИ, ЦЕЛЕЙ</a:t>
            </a:r>
          </a:p>
        </p:txBody>
      </p:sp>
      <p:pic>
        <p:nvPicPr>
          <p:cNvPr id="2052" name="Picture 4" descr="https://avatars.mds.yandex.net/get-zen_doc/758638/pub_5ac18cb5fd96b19621fe6b3b_5ac18cb955876b8b1c40aa4f/scale_600">
            <a:extLst>
              <a:ext uri="{FF2B5EF4-FFF2-40B4-BE49-F238E27FC236}">
                <a16:creationId xmlns:a16="http://schemas.microsoft.com/office/drawing/2014/main" xmlns="" id="{1B84588D-A297-44AD-B7E1-80FA4E3A41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601720"/>
            <a:ext cx="5715000" cy="324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Владимир\Desktop\КОНФЕРЕНЦИЯ 2015\Энергосбережение в АПК\bsau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142875"/>
            <a:ext cx="12144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357298"/>
            <a:ext cx="8229600" cy="4554551"/>
          </a:xfrm>
        </p:spPr>
        <p:txBody>
          <a:bodyPr>
            <a:noAutofit/>
          </a:bodyPr>
          <a:lstStyle/>
          <a:p>
            <a:pPr marL="0" indent="0" algn="just">
              <a:spcBef>
                <a:spcPct val="0"/>
              </a:spcBef>
              <a:buNone/>
              <a:defRPr/>
            </a:pPr>
            <a:r>
              <a:rPr lang="ru-RU" sz="2400" b="1" dirty="0" smtClean="0">
                <a:solidFill>
                  <a:prstClr val="black"/>
                </a:solidFill>
                <a:ea typeface="Roboto Medium" pitchFamily="2" charset="0"/>
                <a:cs typeface="Arial" charset="0"/>
              </a:rPr>
              <a:t>Оценка </a:t>
            </a:r>
            <a:r>
              <a:rPr lang="ru-RU" sz="2400" b="1" dirty="0">
                <a:solidFill>
                  <a:prstClr val="black"/>
                </a:solidFill>
                <a:ea typeface="Roboto Medium" pitchFamily="2" charset="0"/>
                <a:cs typeface="Arial" charset="0"/>
              </a:rPr>
              <a:t>научно-технической новизны продукта. </a:t>
            </a:r>
            <a:r>
              <a:rPr lang="ru-RU" sz="2400" dirty="0"/>
              <a:t>Будут разработаны научные основы управления параметрами микроклимата в животноводческих помещениях.</a:t>
            </a:r>
          </a:p>
          <a:p>
            <a:pPr algn="just">
              <a:buNone/>
            </a:pPr>
            <a:r>
              <a:rPr lang="ru-RU" sz="2400" dirty="0"/>
              <a:t>      Практическая значимость состоит:</a:t>
            </a:r>
          </a:p>
          <a:p>
            <a:pPr algn="just">
              <a:buNone/>
            </a:pPr>
            <a:r>
              <a:rPr lang="ru-RU" sz="2400" dirty="0"/>
              <a:t>1)в разработке автоматизированной системы управления микроклиматом, обеспечивающей требуемые параметры микроклимата в животноводческом помещении;</a:t>
            </a:r>
          </a:p>
          <a:p>
            <a:pPr algn="just">
              <a:buNone/>
            </a:pPr>
            <a:r>
              <a:rPr lang="ru-RU" sz="2400" dirty="0"/>
              <a:t>2)в разработке методики расчета параметров системы управления микроклиматом для животноводческих помещений;</a:t>
            </a:r>
          </a:p>
          <a:p>
            <a:pPr algn="just">
              <a:buNone/>
            </a:pPr>
            <a:r>
              <a:rPr lang="ru-RU" sz="2400" dirty="0"/>
              <a:t>3)в определении комплекса необходимых условий эффективности применения системы управления микроклиматом для животноводческих помещений.</a:t>
            </a:r>
          </a:p>
          <a:p>
            <a:pPr>
              <a:spcBef>
                <a:spcPct val="0"/>
              </a:spcBef>
              <a:defRPr/>
            </a:pPr>
            <a:endParaRPr lang="ru-RU" sz="24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928794" y="285728"/>
            <a:ext cx="6049962" cy="5413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200" b="1" dirty="0">
                <a:solidFill>
                  <a:schemeClr val="tx1"/>
                </a:solidFill>
                <a:latin typeface="Roboto Medium" pitchFamily="2" charset="0"/>
                <a:ea typeface="Roboto Medium" pitchFamily="2" charset="0"/>
                <a:cs typeface="Arial" pitchFamily="34" charset="0"/>
              </a:rPr>
              <a:t>НАУЧНАЯ НОВИЗНА</a:t>
            </a:r>
          </a:p>
        </p:txBody>
      </p:sp>
      <p:pic>
        <p:nvPicPr>
          <p:cNvPr id="7" name="Picture 3" descr="C:\Users\Владимир\Desktop\КОНФЕРЕНЦИЯ 2015\Энергосбережение в АПК\bsau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142875"/>
            <a:ext cx="12144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571612"/>
            <a:ext cx="8229600" cy="4340237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prstClr val="black"/>
                </a:solidFill>
                <a:latin typeface="Roboto Medium" pitchFamily="2" charset="0"/>
                <a:ea typeface="Roboto Medium" pitchFamily="2" charset="0"/>
                <a:cs typeface="Arial" charset="0"/>
              </a:rPr>
              <a:t>Оценка </a:t>
            </a:r>
            <a:r>
              <a:rPr lang="ru-RU" sz="2400" b="1" dirty="0">
                <a:solidFill>
                  <a:prstClr val="black"/>
                </a:solidFill>
                <a:latin typeface="Roboto Medium" pitchFamily="2" charset="0"/>
                <a:ea typeface="Roboto Medium" pitchFamily="2" charset="0"/>
                <a:cs typeface="Arial" charset="0"/>
              </a:rPr>
              <a:t>достижимости результатов НИР. </a:t>
            </a:r>
          </a:p>
          <a:p>
            <a:pPr marL="457200" indent="-457200" algn="just">
              <a:buAutoNum type="arabicParenR"/>
            </a:pPr>
            <a:r>
              <a:rPr lang="ru-RU" sz="2400" dirty="0"/>
              <a:t>Применяются научные данные о научно-технической и экономической эффективности использования </a:t>
            </a:r>
            <a:r>
              <a:rPr lang="ru-RU" sz="2400" dirty="0">
                <a:ea typeface="Roboto Medium" pitchFamily="2" charset="0"/>
                <a:cs typeface="Arial" pitchFamily="34" charset="0"/>
              </a:rPr>
              <a:t>автоматизированной системы управления микроклиматом для животноводческих помещений;</a:t>
            </a:r>
          </a:p>
          <a:p>
            <a:pPr marL="457200" indent="-457200" algn="just">
              <a:buAutoNum type="arabicParenR"/>
            </a:pPr>
            <a:r>
              <a:rPr lang="ru-RU" sz="2400" dirty="0">
                <a:cs typeface="Arial" pitchFamily="34" charset="0"/>
              </a:rPr>
              <a:t>Разработка схемы системы вентиляции с минимальным количеством </a:t>
            </a:r>
            <a:r>
              <a:rPr lang="ru-RU" sz="2400" dirty="0"/>
              <a:t> мертвых зон;</a:t>
            </a:r>
          </a:p>
          <a:p>
            <a:pPr marL="457200" indent="-457200" algn="just">
              <a:buAutoNum type="arabicParenR"/>
            </a:pPr>
            <a:r>
              <a:rPr lang="ru-RU" sz="2400" dirty="0"/>
              <a:t>Разработка автоматизированной системы управления вентиляции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85918" y="285728"/>
            <a:ext cx="6049962" cy="5413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200" b="1" dirty="0">
                <a:solidFill>
                  <a:schemeClr val="tx1"/>
                </a:solidFill>
                <a:latin typeface="Roboto Medium" pitchFamily="2" charset="0"/>
                <a:ea typeface="Roboto Medium" pitchFamily="2" charset="0"/>
                <a:cs typeface="Arial" pitchFamily="34" charset="0"/>
              </a:rPr>
              <a:t>НАУЧНАЯ НОВИЗНА</a:t>
            </a:r>
          </a:p>
        </p:txBody>
      </p:sp>
      <p:pic>
        <p:nvPicPr>
          <p:cNvPr id="7" name="Picture 3" descr="C:\Users\Владимир\Desktop\КОНФЕРЕНЦИЯ 2015\Энергосбережение в АПК\bsau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142875"/>
            <a:ext cx="12144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3"/>
          <p:cNvSpPr>
            <a:spLocks noGrp="1"/>
          </p:cNvSpPr>
          <p:nvPr>
            <p:ph type="title"/>
          </p:nvPr>
        </p:nvSpPr>
        <p:spPr bwMode="auto">
          <a:xfrm>
            <a:off x="2214546" y="214290"/>
            <a:ext cx="5940425" cy="6572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/>
            <a:r>
              <a:rPr lang="ru-RU" sz="2200" b="1" cap="none">
                <a:solidFill>
                  <a:schemeClr val="tx1"/>
                </a:solidFill>
                <a:latin typeface="Roboto Medium" pitchFamily="2" charset="0"/>
                <a:ea typeface="Roboto Medium" pitchFamily="2" charset="0"/>
                <a:cs typeface="Roboto Medium" pitchFamily="2" charset="0"/>
              </a:rPr>
              <a:t>ОПИСАНИЕ ПЛАНИРУЕМОЙ СИТУАЦИИ</a:t>
            </a:r>
          </a:p>
        </p:txBody>
      </p:sp>
      <p:sp>
        <p:nvSpPr>
          <p:cNvPr id="16387" name="Объект 1"/>
          <p:cNvSpPr>
            <a:spLocks noGrp="1"/>
          </p:cNvSpPr>
          <p:nvPr>
            <p:ph idx="1"/>
          </p:nvPr>
        </p:nvSpPr>
        <p:spPr>
          <a:xfrm>
            <a:off x="304800" y="1357297"/>
            <a:ext cx="8686800" cy="5384815"/>
          </a:xfrm>
        </p:spPr>
        <p:txBody>
          <a:bodyPr>
            <a:normAutofit fontScale="92500" lnSpcReduction="20000"/>
          </a:bodyPr>
          <a:lstStyle/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r>
              <a:rPr lang="ru-RU" sz="2400" b="1" dirty="0">
                <a:solidFill>
                  <a:srgbClr val="000000"/>
                </a:solidFill>
                <a:ea typeface="Roboto Medium" pitchFamily="2" charset="0"/>
                <a:cs typeface="Arial" charset="0"/>
              </a:rPr>
              <a:t>Конечный продукт</a:t>
            </a:r>
            <a:r>
              <a:rPr lang="ru-RU" sz="2400" dirty="0">
                <a:solidFill>
                  <a:srgbClr val="000000"/>
                </a:solidFill>
                <a:ea typeface="Roboto Medium" pitchFamily="2" charset="0"/>
                <a:cs typeface="Arial" charset="0"/>
              </a:rPr>
              <a:t>: </a:t>
            </a:r>
            <a:r>
              <a:rPr lang="ru-RU" sz="2400" dirty="0">
                <a:cs typeface="Times New Roman" pitchFamily="18" charset="0"/>
              </a:rPr>
              <a:t>система управления микроклиматом для животноводческих помещений в виде и</a:t>
            </a:r>
            <a:r>
              <a:rPr lang="ru-RU" sz="2400" dirty="0">
                <a:ea typeface="Roboto Medium" pitchFamily="2" charset="0"/>
                <a:cs typeface="Times New Roman" pitchFamily="18" charset="0"/>
              </a:rPr>
              <a:t>нформационной системы и аппаратно-программного комплекса с алгоритмом действий.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ru-RU" sz="2400" b="1" dirty="0">
                <a:solidFill>
                  <a:srgbClr val="000000"/>
                </a:solidFill>
                <a:ea typeface="Roboto Medium" pitchFamily="2" charset="0"/>
                <a:cs typeface="Arial" charset="0"/>
              </a:rPr>
              <a:t>Основные технические параметры продукта: </a:t>
            </a:r>
            <a:r>
              <a:rPr lang="ru-RU" sz="2400" dirty="0">
                <a:solidFill>
                  <a:srgbClr val="000000"/>
                </a:solidFill>
                <a:ea typeface="Roboto Medium" pitchFamily="2" charset="0"/>
                <a:cs typeface="Arial" charset="0"/>
              </a:rPr>
              <a:t>производительность установки рассчитана на площадь </a:t>
            </a:r>
            <a:r>
              <a:rPr lang="ru-RU" sz="2400" dirty="0" smtClean="0">
                <a:solidFill>
                  <a:srgbClr val="000000"/>
                </a:solidFill>
                <a:ea typeface="Roboto Medium" pitchFamily="2" charset="0"/>
                <a:cs typeface="Arial" charset="0"/>
              </a:rPr>
              <a:t>1000-2000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solidFill>
                  <a:srgbClr val="000000"/>
                </a:solidFill>
                <a:ea typeface="Roboto Medium" pitchFamily="2" charset="0"/>
                <a:cs typeface="Arial" charset="0"/>
              </a:rPr>
              <a:t>, </a:t>
            </a:r>
            <a:r>
              <a:rPr lang="ru-RU" sz="2400" dirty="0">
                <a:solidFill>
                  <a:srgbClr val="000000"/>
                </a:solidFill>
                <a:ea typeface="Roboto Medium" pitchFamily="2" charset="0"/>
                <a:cs typeface="Arial" charset="0"/>
              </a:rPr>
              <a:t>будут использоваться </a:t>
            </a:r>
            <a:r>
              <a:rPr lang="ru-RU" sz="2400" dirty="0" smtClean="0">
                <a:solidFill>
                  <a:srgbClr val="000000"/>
                </a:solidFill>
                <a:ea typeface="Roboto Medium" pitchFamily="2" charset="0"/>
                <a:cs typeface="Arial" charset="0"/>
              </a:rPr>
              <a:t>материалы</a:t>
            </a:r>
            <a:r>
              <a:rPr lang="ru-RU" sz="2400" dirty="0">
                <a:solidFill>
                  <a:srgbClr val="000000"/>
                </a:solidFill>
                <a:ea typeface="Roboto Medium" pitchFamily="2" charset="0"/>
                <a:cs typeface="Arial" charset="0"/>
              </a:rPr>
              <a:t>, устойчивые к агрессивной среде помещений. </a:t>
            </a:r>
            <a:endParaRPr lang="ru-RU" sz="2400" b="1" dirty="0">
              <a:solidFill>
                <a:srgbClr val="000000"/>
              </a:solidFill>
              <a:ea typeface="Roboto Medium" pitchFamily="2" charset="0"/>
              <a:cs typeface="Arial" charset="0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ru-RU" sz="2400" b="1" dirty="0">
                <a:solidFill>
                  <a:srgbClr val="000000"/>
                </a:solidFill>
                <a:ea typeface="Roboto Medium" pitchFamily="2" charset="0"/>
                <a:cs typeface="Arial" charset="0"/>
              </a:rPr>
              <a:t>Принцип действия/работы</a:t>
            </a:r>
            <a:r>
              <a:rPr lang="ru-RU" sz="2400" b="1" dirty="0" smtClean="0">
                <a:solidFill>
                  <a:srgbClr val="000000"/>
                </a:solidFill>
                <a:ea typeface="Roboto Medium" pitchFamily="2" charset="0"/>
                <a:cs typeface="Arial" charset="0"/>
              </a:rPr>
              <a:t>: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Roboto Medium" pitchFamily="2" charset="0"/>
                <a:cs typeface="Times New Roman" pitchFamily="18" charset="0"/>
              </a:rPr>
              <a:t> система автоматического управления разрабатываемой установки на базе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Roboto Medium" pitchFamily="2" charset="0"/>
                <a:cs typeface="Times New Roman" pitchFamily="18" charset="0"/>
              </a:rPr>
              <a:t>Siemens Logo Basic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Roboto Medium" pitchFamily="2" charset="0"/>
                <a:cs typeface="Times New Roman" pitchFamily="18" charset="0"/>
              </a:rPr>
              <a:t> будет осуществлять сбор данных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Roboto Medium" pitchFamily="2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Roboto Medium" pitchFamily="2" charset="0"/>
                <a:cs typeface="Times New Roman" pitchFamily="18" charset="0"/>
              </a:rPr>
              <a:t>с помощью датчиков температуры, влажности и газоанализаторов для определения показателя концентрации в воздухе углекислого газа , чтобы определить места застойных зон(плохая циркуляция воздуха) и на основе полученных данных будет осуществляться управление системой микроклимата, избавляясь от проблемы мертвых застойных зон.</a:t>
            </a:r>
            <a:endParaRPr lang="ru-RU" sz="2400" b="1" dirty="0">
              <a:solidFill>
                <a:srgbClr val="000000"/>
              </a:solidFill>
              <a:ea typeface="Roboto Medium" pitchFamily="2" charset="0"/>
              <a:cs typeface="Arial" charset="0"/>
            </a:endParaRP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r>
              <a:rPr lang="ru-RU" sz="2400" b="1" dirty="0">
                <a:solidFill>
                  <a:srgbClr val="000000"/>
                </a:solidFill>
                <a:ea typeface="Roboto Medium" pitchFamily="2" charset="0"/>
                <a:cs typeface="Arial" charset="0"/>
              </a:rPr>
              <a:t>Влияние на решение обозначенной проблемы: </a:t>
            </a:r>
            <a:r>
              <a:rPr lang="ru-RU" sz="2400" dirty="0">
                <a:solidFill>
                  <a:srgbClr val="000000"/>
                </a:solidFill>
                <a:ea typeface="Roboto Medium" pitchFamily="2" charset="0"/>
                <a:cs typeface="Arial" charset="0"/>
              </a:rPr>
              <a:t>внедрённая установка поспособствует стабильной работе системы микроклимата и поможет добиться более высоких показателей производительности животных.</a:t>
            </a:r>
            <a:endParaRPr lang="ru-RU" sz="2400" b="1" dirty="0">
              <a:solidFill>
                <a:srgbClr val="000000"/>
              </a:solidFill>
              <a:ea typeface="Roboto Medium" pitchFamily="2" charset="0"/>
              <a:cs typeface="Arial" charset="0"/>
            </a:endParaRPr>
          </a:p>
        </p:txBody>
      </p:sp>
      <p:sp>
        <p:nvSpPr>
          <p:cNvPr id="16388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77ACE0D-F5B4-4398-A4A0-11DB9DCCCA4C}" type="slidenum">
              <a:rPr lang="ru-RU" altLang="ru-RU" smtClean="0"/>
              <a:pPr/>
              <a:t>8</a:t>
            </a:fld>
            <a:endParaRPr lang="ru-RU" altLang="ru-RU"/>
          </a:p>
        </p:txBody>
      </p:sp>
      <p:pic>
        <p:nvPicPr>
          <p:cNvPr id="6" name="Picture 3" descr="C:\Users\Владимир\Desktop\КОНФЕРЕНЦИЯ 2015\Энергосбережение в АПК\bsau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142875"/>
            <a:ext cx="12144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3"/>
          <p:cNvSpPr>
            <a:spLocks noGrp="1"/>
          </p:cNvSpPr>
          <p:nvPr>
            <p:ph type="title"/>
          </p:nvPr>
        </p:nvSpPr>
        <p:spPr bwMode="auto">
          <a:xfrm>
            <a:off x="1928794" y="214290"/>
            <a:ext cx="5940425" cy="6572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/>
            <a:r>
              <a:rPr lang="ru-RU" sz="2200" b="1" cap="none" dirty="0">
                <a:solidFill>
                  <a:schemeClr val="tx1"/>
                </a:solidFill>
                <a:latin typeface="Roboto Medium" pitchFamily="2" charset="0"/>
                <a:ea typeface="Roboto Medium" pitchFamily="2" charset="0"/>
                <a:cs typeface="Roboto Medium" pitchFamily="2" charset="0"/>
              </a:rPr>
              <a:t>ОПИСАНИЕ ПЛАНИРУЕМОЙ СИТУАЦИИ</a:t>
            </a:r>
          </a:p>
        </p:txBody>
      </p:sp>
      <p:sp>
        <p:nvSpPr>
          <p:cNvPr id="16387" name="Объект 1"/>
          <p:cNvSpPr>
            <a:spLocks noGrp="1"/>
          </p:cNvSpPr>
          <p:nvPr>
            <p:ph idx="1"/>
          </p:nvPr>
        </p:nvSpPr>
        <p:spPr>
          <a:xfrm>
            <a:off x="304800" y="714356"/>
            <a:ext cx="8839200" cy="6143644"/>
          </a:xfrm>
        </p:spPr>
        <p:txBody>
          <a:bodyPr>
            <a:normAutofit/>
          </a:bodyPr>
          <a:lstStyle/>
          <a:p>
            <a:pPr marL="0" indent="0" algn="ctr" eaLnBrk="1" hangingPunct="1"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r>
              <a:rPr lang="ru-RU" sz="2400" b="1" dirty="0">
                <a:solidFill>
                  <a:srgbClr val="000000"/>
                </a:solidFill>
                <a:ea typeface="Roboto Medium" pitchFamily="2" charset="0"/>
                <a:cs typeface="Arial" charset="0"/>
              </a:rPr>
              <a:t>Структурная схема системы управления вентиляцией</a:t>
            </a:r>
          </a:p>
          <a:p>
            <a:pPr marL="0" indent="0" algn="ctr" eaLnBrk="1" hangingPunct="1"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r>
              <a:rPr lang="ru-RU" sz="2400" b="1" dirty="0">
                <a:solidFill>
                  <a:srgbClr val="000000"/>
                </a:solidFill>
                <a:ea typeface="Roboto Medium" pitchFamily="2" charset="0"/>
                <a:cs typeface="Arial" charset="0"/>
              </a:rPr>
              <a:t> </a:t>
            </a:r>
          </a:p>
        </p:txBody>
      </p:sp>
      <p:sp>
        <p:nvSpPr>
          <p:cNvPr id="16388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7643834" y="6356350"/>
            <a:ext cx="1042966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77ACE0D-F5B4-4398-A4A0-11DB9DCCCA4C}" type="slidenum">
              <a:rPr lang="ru-RU" altLang="ru-RU" smtClean="0"/>
              <a:pPr/>
              <a:t>9</a:t>
            </a:fld>
            <a:endParaRPr lang="ru-RU" alt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2214554"/>
            <a:ext cx="2000264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Ввод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3643314"/>
            <a:ext cx="2000232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Дополнительный ввод</a:t>
            </a:r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2214546" y="3214686"/>
            <a:ext cx="1571636" cy="785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786182" y="1142984"/>
            <a:ext cx="2000264" cy="5715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Микроконтроллер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5786446" y="1142984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786446" y="1214422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786446" y="1643050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786446" y="1785926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786446" y="1928802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5786446" y="2071678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786446" y="2214554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5786446" y="2357430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786446" y="2500306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5786446" y="2643182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5786446" y="2786058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5786446" y="2928934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5786446" y="3071810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5786446" y="3214686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5786446" y="3357562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5786446" y="3500438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5786446" y="3643314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5786446" y="3786190"/>
            <a:ext cx="1428760" cy="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5786446" y="3929066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5786446" y="4071942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5715008" y="4214818"/>
            <a:ext cx="15001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5786446" y="1357298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5786446" y="1500174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5786446" y="4357694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>
            <a:off x="5786446" y="4500570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>
            <a:off x="5786446" y="4643446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5786446" y="4786322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>
            <a:off x="5786446" y="4929198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>
            <a:off x="5786446" y="5072074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5786446" y="5214950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>
            <a:off x="5786446" y="5357826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>
            <a:off x="5786446" y="5500702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>
            <a:off x="5786446" y="5643578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/>
          <p:nvPr/>
        </p:nvCxnSpPr>
        <p:spPr>
          <a:xfrm>
            <a:off x="5786446" y="5786454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>
            <a:off x="5786446" y="5929330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 стрелкой 90"/>
          <p:cNvCxnSpPr/>
          <p:nvPr/>
        </p:nvCxnSpPr>
        <p:spPr>
          <a:xfrm>
            <a:off x="5786446" y="6072206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 стрелкой 92"/>
          <p:cNvCxnSpPr/>
          <p:nvPr/>
        </p:nvCxnSpPr>
        <p:spPr>
          <a:xfrm>
            <a:off x="5786446" y="6215082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 стрелкой 94"/>
          <p:cNvCxnSpPr/>
          <p:nvPr/>
        </p:nvCxnSpPr>
        <p:spPr>
          <a:xfrm>
            <a:off x="5786446" y="6357958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/>
          <p:nvPr/>
        </p:nvCxnSpPr>
        <p:spPr>
          <a:xfrm>
            <a:off x="5786446" y="6572272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 стрелкой 100"/>
          <p:cNvCxnSpPr/>
          <p:nvPr/>
        </p:nvCxnSpPr>
        <p:spPr>
          <a:xfrm>
            <a:off x="5786446" y="6715148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Прямоугольник 109"/>
          <p:cNvSpPr/>
          <p:nvPr/>
        </p:nvSpPr>
        <p:spPr>
          <a:xfrm>
            <a:off x="7215206" y="1142984"/>
            <a:ext cx="1071570" cy="5715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В1-В40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0" y="5786454"/>
            <a:ext cx="3571868" cy="10715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Условные обозначения: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В1-В40  - вытяжные вентиляторы</a:t>
            </a:r>
          </a:p>
        </p:txBody>
      </p:sp>
      <p:pic>
        <p:nvPicPr>
          <p:cNvPr id="52" name="Picture 3" descr="C:\Users\Владимир\Desktop\КОНФЕРЕНЦИЯ 2015\Энергосбережение в АПК\bsau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14290"/>
            <a:ext cx="928694" cy="938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592</Words>
  <Application>Microsoft Office PowerPoint</Application>
  <PresentationFormat>Экран (4:3)</PresentationFormat>
  <Paragraphs>87</Paragraphs>
  <Slides>12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Разработка и исследование автоматизированной системы управления микроклиматом для животноводческих помещений</vt:lpstr>
      <vt:lpstr>ОПИСАНИЕ ТЕКУЩЕЙ СИТУАЦИИ, ЦЕЛЕЙ</vt:lpstr>
      <vt:lpstr>ОПИСАНИЕ ТЕКУЩЕЙ СИТУАЦИИ, ЦЕЛЕЙ</vt:lpstr>
      <vt:lpstr>ОПИСАНИЕ ТЕКУЩЕЙ СИТУАЦИИ, ЦЕЛЕЙ</vt:lpstr>
      <vt:lpstr>ОПИСАНИЕ ТЕКУЩЕЙ СИТУАЦИИ, ЦЕЛЕЙ</vt:lpstr>
      <vt:lpstr>НАУЧНАЯ НОВИЗНА</vt:lpstr>
      <vt:lpstr>НАУЧНАЯ НОВИЗНА</vt:lpstr>
      <vt:lpstr>ОПИСАНИЕ ПЛАНИРУЕМОЙ СИТУАЦИИ</vt:lpstr>
      <vt:lpstr>ОПИСАНИЕ ПЛАНИРУЕМОЙ СИТУАЦИИ</vt:lpstr>
      <vt:lpstr>ОПИСАНИЕ ПЛАНИРУЕМОЙ СИТУАЦИИ</vt:lpstr>
      <vt:lpstr>ОПИСАНИЕ ПЛАНИРУЕМОЙ СИТУАЦИИ</vt:lpstr>
      <vt:lpstr>Контактные данные: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НАПРАВЛЕНИЕ ПРОЕКТА Разработка и исследование автоматизированной системы управления микроклиматом для животноводческих помещений</dc:title>
  <dc:creator>PC</dc:creator>
  <cp:lastModifiedBy>TEMA</cp:lastModifiedBy>
  <cp:revision>50</cp:revision>
  <dcterms:created xsi:type="dcterms:W3CDTF">2018-10-16T13:01:01Z</dcterms:created>
  <dcterms:modified xsi:type="dcterms:W3CDTF">2019-03-27T19:57:06Z</dcterms:modified>
</cp:coreProperties>
</file>